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cconi, Andrea [MN]" initials="CA[" lastIdx="2" clrIdx="0">
    <p:extLst>
      <p:ext uri="{19B8F6BF-5375-455C-9EA6-DF929625EA0E}">
        <p15:presenceInfo xmlns:p15="http://schemas.microsoft.com/office/powerpoint/2012/main" userId="S-1-5-21-195324742-2993949767-2735068409-32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63" y="13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04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26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6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38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36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2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27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9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70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85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31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44EAB-09AC-45B3-A559-8EE13211EEED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157CA-5EF7-41AF-92A8-CB5ECDFDC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4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acecconi@edmn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8316" y="223554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New revenue projections for Fiscal Year 2022 &amp; 2023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67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9579"/>
          <a:stretch/>
        </p:blipFill>
        <p:spPr>
          <a:xfrm>
            <a:off x="-1" y="196"/>
            <a:ext cx="12126260" cy="6854806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123798" y="360372"/>
            <a:ext cx="2107096" cy="1107503"/>
          </a:xfrm>
          <a:prstGeom prst="wedgeRoundRectCallout">
            <a:avLst>
              <a:gd name="adj1" fmla="val 11056"/>
              <a:gd name="adj2" fmla="val 99953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Arial Narrow" panose="020B0606020202030204" pitchFamily="34" charset="0"/>
              </a:rPr>
              <a:t>Enter the school district number here. You can look up the number under the Special Session tab</a:t>
            </a:r>
            <a:endParaRPr lang="en-US" sz="1400" dirty="0">
              <a:latin typeface="Arial Narrow" panose="020B0606020202030204" pitchFamily="34" charset="0"/>
            </a:endParaRPr>
          </a:p>
        </p:txBody>
      </p:sp>
      <p:sp>
        <p:nvSpPr>
          <p:cNvPr id="6" name="Rounded Rectangular Callout 5"/>
          <p:cNvSpPr/>
          <p:nvPr/>
        </p:nvSpPr>
        <p:spPr>
          <a:xfrm>
            <a:off x="3174359" y="1579236"/>
            <a:ext cx="1463381" cy="958890"/>
          </a:xfrm>
          <a:prstGeom prst="wedgeRoundRectCallout">
            <a:avLst>
              <a:gd name="adj1" fmla="val -40918"/>
              <a:gd name="adj2" fmla="val 60712"/>
              <a:gd name="adj3" fmla="val 1666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Arial Narrow" panose="020B0606020202030204" pitchFamily="34" charset="0"/>
              </a:rPr>
              <a:t>Base21 = FY2021 or the 2020-21 school year.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798233" y="388957"/>
            <a:ext cx="3192342" cy="3293209"/>
          </a:xfrm>
          <a:prstGeom prst="rect">
            <a:avLst/>
          </a:prstGeom>
          <a:solidFill>
            <a:schemeClr val="tx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For FY2022 and FY2023, we compare the Special Session column to the previous Fiscal Year. “Special Session” means the education funding from the 2021 special legislative session</a:t>
            </a:r>
          </a:p>
          <a:p>
            <a:endParaRPr lang="en-US" sz="16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For FY22, the increase in funding is the difference between the “Special Session” total and the “Base21” total.</a:t>
            </a:r>
          </a:p>
          <a:p>
            <a:endParaRPr lang="en-US" sz="16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r>
              <a:rPr lang="en-US" sz="1600" smtClean="0">
                <a:solidFill>
                  <a:schemeClr val="bg1"/>
                </a:solidFill>
                <a:latin typeface="Arial Narrow" panose="020B0606020202030204" pitchFamily="34" charset="0"/>
              </a:rPr>
              <a:t>For </a:t>
            </a:r>
            <a:r>
              <a:rPr lang="en-US" sz="1600" smtClean="0">
                <a:solidFill>
                  <a:schemeClr val="bg1"/>
                </a:solidFill>
                <a:latin typeface="Arial Narrow" panose="020B0606020202030204" pitchFamily="34" charset="0"/>
              </a:rPr>
              <a:t>FY23, </a:t>
            </a:r>
            <a:r>
              <a:rPr lang="en-US" sz="1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increase in funding is the difference between the two “Special Session” columns.</a:t>
            </a:r>
            <a:endParaRPr lang="en-US" sz="1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36141" y="2665506"/>
            <a:ext cx="1004047" cy="29882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576503" y="2665552"/>
            <a:ext cx="1027944" cy="298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875929" y="4463142"/>
            <a:ext cx="3038534" cy="1077218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New money in the General Education program is summarized in green, including the year-over-year $ and % increase in total revenue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8390960" y="5001751"/>
            <a:ext cx="484969" cy="11002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576503" y="6167717"/>
            <a:ext cx="1084278" cy="4542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536142" y="6167718"/>
            <a:ext cx="1004046" cy="4542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0" idx="1"/>
            <a:endCxn id="15" idx="3"/>
          </p:cNvCxnSpPr>
          <p:nvPr/>
        </p:nvCxnSpPr>
        <p:spPr>
          <a:xfrm flipH="1">
            <a:off x="5540188" y="5001751"/>
            <a:ext cx="3335741" cy="13930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381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13174"/>
          <a:stretch/>
        </p:blipFill>
        <p:spPr>
          <a:xfrm>
            <a:off x="1" y="49305"/>
            <a:ext cx="12150164" cy="68678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61862" y="1530466"/>
            <a:ext cx="3038534" cy="181588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New money in the Special Education program is summarized in blue, including the year-over-year $ and % increase in total special </a:t>
            </a:r>
            <a:r>
              <a:rPr lang="en-US" sz="1600" dirty="0" err="1" smtClean="0">
                <a:latin typeface="Arial Narrow" panose="020B0606020202030204" pitchFamily="34" charset="0"/>
              </a:rPr>
              <a:t>ed</a:t>
            </a:r>
            <a:r>
              <a:rPr lang="en-US" sz="1600" dirty="0" smtClean="0">
                <a:latin typeface="Arial Narrow" panose="020B0606020202030204" pitchFamily="34" charset="0"/>
              </a:rPr>
              <a:t> revenue.</a:t>
            </a:r>
          </a:p>
          <a:p>
            <a:endParaRPr lang="en-US" sz="1600" dirty="0">
              <a:latin typeface="Arial Narrow" panose="020B0606020202030204" pitchFamily="34" charset="0"/>
            </a:endParaRPr>
          </a:p>
          <a:p>
            <a:r>
              <a:rPr lang="en-US" sz="1600" dirty="0" smtClean="0">
                <a:latin typeface="Arial Narrow" panose="020B0606020202030204" pitchFamily="34" charset="0"/>
              </a:rPr>
              <a:t>This represents a significant increase by funding the current cross-subsidy.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cxnSp>
        <p:nvCxnSpPr>
          <p:cNvPr id="4" name="Straight Arrow Connector 3"/>
          <p:cNvCxnSpPr>
            <a:stCxn id="3" idx="1"/>
          </p:cNvCxnSpPr>
          <p:nvPr/>
        </p:nvCxnSpPr>
        <p:spPr>
          <a:xfrm flipH="1">
            <a:off x="8247529" y="2438407"/>
            <a:ext cx="614333" cy="12080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615905" y="3677963"/>
            <a:ext cx="1055953" cy="6598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48094" y="3682269"/>
            <a:ext cx="1010024" cy="6446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3" idx="1"/>
          </p:cNvCxnSpPr>
          <p:nvPr/>
        </p:nvCxnSpPr>
        <p:spPr>
          <a:xfrm flipH="1">
            <a:off x="5558117" y="2438407"/>
            <a:ext cx="3303745" cy="11960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61862" y="4385986"/>
            <a:ext cx="3038534" cy="58477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</a:rPr>
              <a:t>New money from other sources is summarized in gold.</a:t>
            </a:r>
            <a:endParaRPr lang="en-US" sz="1600" dirty="0">
              <a:latin typeface="Arial Narrow" panose="020B0606020202030204" pitchFamily="34" charset="0"/>
            </a:endParaRP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8539755" y="4678374"/>
            <a:ext cx="322107" cy="3239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631368" y="5002306"/>
            <a:ext cx="1040490" cy="13267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48094" y="4966447"/>
            <a:ext cx="1010023" cy="13626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3" idx="1"/>
          </p:cNvCxnSpPr>
          <p:nvPr/>
        </p:nvCxnSpPr>
        <p:spPr>
          <a:xfrm flipH="1">
            <a:off x="5558117" y="4678374"/>
            <a:ext cx="3303745" cy="4048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91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8251"/>
          <a:stretch/>
        </p:blipFill>
        <p:spPr>
          <a:xfrm>
            <a:off x="0" y="-27653"/>
            <a:ext cx="12192000" cy="66445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9033" y="2377601"/>
            <a:ext cx="2505122" cy="584775"/>
          </a:xfrm>
          <a:prstGeom prst="rect">
            <a:avLst/>
          </a:prstGeom>
          <a:solidFill>
            <a:schemeClr val="accent2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Total revenue for each year is summarized in orange</a:t>
            </a:r>
            <a:endParaRPr lang="en-US" sz="1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9033" y="4821195"/>
            <a:ext cx="2505122" cy="830997"/>
          </a:xfrm>
          <a:prstGeom prst="rect">
            <a:avLst/>
          </a:prstGeom>
          <a:solidFill>
            <a:schemeClr val="tx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second half of the report shows the funding totals and increases on a per-pupil basis.</a:t>
            </a:r>
            <a:endParaRPr lang="en-US" sz="1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7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2664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>
                <a:latin typeface="Arial Narrow" panose="020B0606020202030204" pitchFamily="34" charset="0"/>
              </a:rPr>
              <a:t>The report can be saved and printed. It is formatted to print as one 4-page “run” for each district.</a:t>
            </a:r>
          </a:p>
          <a:p>
            <a:pPr marL="0" indent="0" algn="ctr">
              <a:buNone/>
            </a:pPr>
            <a:endParaRPr lang="en-US" sz="3200" dirty="0"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latin typeface="Arial Narrow" panose="020B0606020202030204" pitchFamily="34" charset="0"/>
              </a:rPr>
              <a:t>Please email Andrea Cecconi at </a:t>
            </a:r>
            <a:r>
              <a:rPr lang="en-US" sz="3200" dirty="0" smtClean="0">
                <a:latin typeface="Arial Narrow" panose="020B0606020202030204" pitchFamily="34" charset="0"/>
                <a:hlinkClick r:id="rId2"/>
              </a:rPr>
              <a:t>acecconi@edmn.org</a:t>
            </a:r>
            <a:r>
              <a:rPr lang="en-US" sz="3200" dirty="0" smtClean="0">
                <a:latin typeface="Arial Narrow" panose="020B0606020202030204" pitchFamily="34" charset="0"/>
              </a:rPr>
              <a:t> </a:t>
            </a:r>
            <a:r>
              <a:rPr lang="en-US" sz="3200" smtClean="0">
                <a:latin typeface="Arial Narrow" panose="020B0606020202030204" pitchFamily="34" charset="0"/>
              </a:rPr>
              <a:t>with questions.</a:t>
            </a:r>
            <a:endParaRPr lang="en-US" sz="3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371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236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Calibri Light</vt:lpstr>
      <vt:lpstr>Office Theme</vt:lpstr>
      <vt:lpstr>New revenue projections for Fiscal Year 2022 &amp; 2023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revenue projections for Fiscal Year 2020 &amp; 2021</dc:title>
  <dc:creator>Cecconi, Andrea [MN]</dc:creator>
  <cp:lastModifiedBy>Cecconi, Andrea [MN]</cp:lastModifiedBy>
  <cp:revision>35</cp:revision>
  <dcterms:created xsi:type="dcterms:W3CDTF">2019-05-28T14:35:04Z</dcterms:created>
  <dcterms:modified xsi:type="dcterms:W3CDTF">2021-06-29T14:16:50Z</dcterms:modified>
</cp:coreProperties>
</file>