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5"/>
  </p:notesMasterIdLst>
  <p:sldIdLst>
    <p:sldId id="256" r:id="rId5"/>
    <p:sldId id="321" r:id="rId6"/>
    <p:sldId id="344" r:id="rId7"/>
    <p:sldId id="345" r:id="rId8"/>
    <p:sldId id="340" r:id="rId9"/>
    <p:sldId id="341" r:id="rId10"/>
    <p:sldId id="342" r:id="rId11"/>
    <p:sldId id="343" r:id="rId12"/>
    <p:sldId id="336" r:id="rId13"/>
    <p:sldId id="266" r:id="rId14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61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308081F-DAB7-425A-8932-C1A803D6D374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AAF1DFE-63D9-4D44-A11A-9881AC5F1B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585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F1DFE-63D9-4D44-A11A-9881AC5F1B5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225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2/6/2020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MAAP Conference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D5266-2168-4E0A-BED5-8D1213E3F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620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2/6/2020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MAAP Conference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D5266-2168-4E0A-BED5-8D1213E3F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721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2/6/2020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MAAP Conference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D5266-2168-4E0A-BED5-8D1213E3F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575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2/6/2020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MAAP Conference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D5266-2168-4E0A-BED5-8D1213E3F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243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2/6/2020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MAAP Conference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D5266-2168-4E0A-BED5-8D1213E3F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23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2/6/2020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MAAP Conference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D5266-2168-4E0A-BED5-8D1213E3F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269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2/6/2020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MAAP Conference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D5266-2168-4E0A-BED5-8D1213E3F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630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2/6/2020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MAAP Conference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D5266-2168-4E0A-BED5-8D1213E3F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622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2/6/2020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MAAP Conference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D5266-2168-4E0A-BED5-8D1213E3F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66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2/6/2020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MAAP Conference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D5266-2168-4E0A-BED5-8D1213E3F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245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2/6/2020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MAAP Conference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D5266-2168-4E0A-BED5-8D1213E3F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422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2/6/2020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MAAP Conference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9D5266-2168-4E0A-BED5-8D1213E3F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295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mailto:sara.ford@edmn.or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emily.busta@state.mn.us" TargetMode="External"/><Relationship Id="rId5" Type="http://schemas.openxmlformats.org/officeDocument/2006/relationships/hyperlink" Target="mailto:Keile.lamotte@state.mn.us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innesota Professional Educator Licensing and Standards Boar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923" y="112280"/>
            <a:ext cx="4883652" cy="1668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9646" y="2572325"/>
            <a:ext cx="10529740" cy="3008341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5">
                    <a:lumMod val="50000"/>
                  </a:schemeClr>
                </a:solidFill>
              </a:rPr>
              <a:t>Continuing Education Committee Seminar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July 15, 2020</a:t>
            </a:r>
          </a:p>
          <a:p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3644377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Minnesota Professional Educator Licensing and Standards Boar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73" b="10735"/>
          <a:stretch/>
        </p:blipFill>
        <p:spPr bwMode="auto">
          <a:xfrm>
            <a:off x="8525146" y="5826035"/>
            <a:ext cx="3562350" cy="94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0"/>
            <a:ext cx="12192000" cy="132430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324302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Questions and Answers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198179"/>
            <a:ext cx="12192000" cy="12612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2159" y="1198179"/>
            <a:ext cx="5507682" cy="382810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35382" y="4841619"/>
            <a:ext cx="71212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Keile LaMotte,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hlinkClick r:id="rId5"/>
              </a:rPr>
              <a:t>Keile.lamotte@state.mn.us</a:t>
            </a:r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Emily Busta,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hlinkClick r:id="rId6"/>
              </a:rPr>
              <a:t>emily.busta@state.mn.us</a:t>
            </a:r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Sara Ford,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hlinkClick r:id="rId7"/>
              </a:rPr>
              <a:t>sara.ford@edmn.org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5751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2005" y="1510483"/>
            <a:ext cx="9004738" cy="4845868"/>
          </a:xfrm>
          <a:ln w="38100">
            <a:solidFill>
              <a:schemeClr val="accent5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Reminder: All licenses were extended by one year. Educator License Lookup details </a:t>
            </a:r>
            <a:r>
              <a:rPr lang="en-US" smtClean="0">
                <a:solidFill>
                  <a:schemeClr val="accent5">
                    <a:lumMod val="50000"/>
                  </a:schemeClr>
                </a:solidFill>
              </a:rPr>
              <a:t>shows </a:t>
            </a:r>
            <a:r>
              <a:rPr lang="en-US" smtClean="0">
                <a:solidFill>
                  <a:schemeClr val="accent5">
                    <a:lumMod val="50000"/>
                  </a:schemeClr>
                </a:solidFill>
              </a:rPr>
              <a:t>most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current license.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COVID Extension: Licenses that expired on June 30, 2020 were extended until December 31, 2020.</a:t>
            </a:r>
          </a:p>
          <a:p>
            <a:pPr lvl="1"/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Please have educators renew as soon as they are able </a:t>
            </a:r>
          </a:p>
          <a:p>
            <a:pPr lvl="1"/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Tiers 1 and 2 that are moving districts and/or positions are not eligible for the extension </a:t>
            </a:r>
          </a:p>
        </p:txBody>
      </p:sp>
      <p:pic>
        <p:nvPicPr>
          <p:cNvPr id="4" name="Picture 1" descr="Minnesota Professional Educator Licensing and Standards Boar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08" b="7850"/>
          <a:stretch/>
        </p:blipFill>
        <p:spPr bwMode="auto">
          <a:xfrm>
            <a:off x="8778240" y="5852161"/>
            <a:ext cx="3257006" cy="888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0"/>
            <a:ext cx="12192000" cy="132430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324302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Introduction and Updates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198179"/>
            <a:ext cx="12192000" cy="12612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49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2005" y="1510483"/>
            <a:ext cx="9004738" cy="4845868"/>
          </a:xfrm>
          <a:ln w="38100">
            <a:solidFill>
              <a:schemeClr val="accent5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PELSB’s new online system is available for licensure renewal</a:t>
            </a:r>
          </a:p>
          <a:p>
            <a:pPr lvl="1"/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Tiers 1 and 2 must renew by paper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Ability to view clock hours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Ability to update demographic information </a:t>
            </a:r>
          </a:p>
        </p:txBody>
      </p:sp>
      <p:pic>
        <p:nvPicPr>
          <p:cNvPr id="4" name="Picture 1" descr="Minnesota Professional Educator Licensing and Standards Boar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08" b="7850"/>
          <a:stretch/>
        </p:blipFill>
        <p:spPr bwMode="auto">
          <a:xfrm>
            <a:off x="8778240" y="5852161"/>
            <a:ext cx="3257006" cy="888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0"/>
            <a:ext cx="12192000" cy="132430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324302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Online System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198179"/>
            <a:ext cx="12192000" cy="12612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30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3855" y="14092"/>
            <a:ext cx="12192000" cy="132430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 hidden="1"/>
          <p:cNvSpPr>
            <a:spLocks noGrp="1"/>
          </p:cNvSpPr>
          <p:nvPr>
            <p:ph type="title"/>
          </p:nvPr>
        </p:nvSpPr>
        <p:spPr>
          <a:xfrm>
            <a:off x="845234" y="1604053"/>
            <a:ext cx="8911687" cy="1280890"/>
          </a:xfrm>
        </p:spPr>
        <p:txBody>
          <a:bodyPr/>
          <a:lstStyle/>
          <a:p>
            <a:r>
              <a:rPr lang="en-US" dirty="0" smtClean="0"/>
              <a:t>Tier 1: What it is.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0" y="1198179"/>
            <a:ext cx="12192000" cy="12612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0" y="1"/>
            <a:ext cx="12192000" cy="13243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smtClean="0">
                <a:solidFill>
                  <a:schemeClr val="bg1"/>
                </a:solidFill>
              </a:rPr>
              <a:t>Continuing Education Committees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-2" y="1353253"/>
            <a:ext cx="12178145" cy="1155138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215739" y="1497968"/>
            <a:ext cx="199405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accent6"/>
                </a:solidFill>
              </a:rPr>
              <a:t>Who can be on the committee: </a:t>
            </a:r>
            <a:endParaRPr lang="en-US" sz="2200" dirty="0">
              <a:solidFill>
                <a:schemeClr val="accent6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209793" y="1428909"/>
            <a:ext cx="102123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5 licensed teachers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1 licensed administrator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1 local resident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-7889" y="2677721"/>
            <a:ext cx="12178145" cy="981150"/>
          </a:xfrm>
          <a:prstGeom prst="rect">
            <a:avLst/>
          </a:prstGeom>
          <a:solidFill>
            <a:schemeClr val="accent6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15738" y="2781856"/>
            <a:ext cx="19940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accent5">
                    <a:lumMod val="50000"/>
                  </a:schemeClr>
                </a:solidFill>
              </a:rPr>
              <a:t>Rosters: </a:t>
            </a:r>
            <a:endParaRPr lang="en-US" sz="4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209793" y="2772293"/>
            <a:ext cx="102123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Keile will be emailing committee chairs the last week of August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Rosters must be returned by November 1</a:t>
            </a:r>
            <a:r>
              <a:rPr lang="en-US" baseline="30000" dirty="0" smtClean="0">
                <a:solidFill>
                  <a:schemeClr val="bg1"/>
                </a:solidFill>
              </a:rPr>
              <a:t>st</a:t>
            </a:r>
            <a:endParaRPr lang="en-US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Forms now ask for File Folder Number for teachers and administrators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-7890" y="3858897"/>
            <a:ext cx="12178145" cy="98115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215738" y="3905564"/>
            <a:ext cx="19940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6"/>
                </a:solidFill>
              </a:rPr>
              <a:t>Teachers in your district:</a:t>
            </a:r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113078" y="3959525"/>
            <a:ext cx="9960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MN Rule 8710.7300 requires continuing education committees to work with renewing teachers who reside in the district if they are currently not teaching. </a:t>
            </a:r>
          </a:p>
        </p:txBody>
      </p:sp>
    </p:spTree>
    <p:extLst>
      <p:ext uri="{BB962C8B-B14F-4D97-AF65-F5344CB8AC3E}">
        <p14:creationId xmlns:p14="http://schemas.microsoft.com/office/powerpoint/2010/main" val="179653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2005" y="1510483"/>
            <a:ext cx="9004738" cy="4845868"/>
          </a:xfrm>
          <a:ln w="38100">
            <a:solidFill>
              <a:schemeClr val="accent5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Professional Licenses</a:t>
            </a:r>
          </a:p>
          <a:p>
            <a:pPr lvl="1"/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Tiers 3 and 4 can be renewed indefinitely </a:t>
            </a:r>
          </a:p>
          <a:p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Tier 3</a:t>
            </a:r>
          </a:p>
          <a:p>
            <a:pPr lvl="1"/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Requires 75 clock hours to renew. Clock hours are approved by continuing education committee.</a:t>
            </a:r>
          </a:p>
          <a:p>
            <a:pPr lvl="1"/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Must also meet mandatory components </a:t>
            </a:r>
          </a:p>
          <a:p>
            <a:pPr lvl="1"/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NOTE: If candidate qualifies to move to Tier 4 during Tier 3, clock hours are not needed. Clock hours cannot be carried over to Tier 4.  </a:t>
            </a:r>
            <a:endParaRPr lang="en-US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Tier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4</a:t>
            </a: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Requires 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125 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clock hours to 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renew. 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Clock hours are approved by continuing education committee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en-US" sz="2000" dirty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Must also meet mandatory components </a:t>
            </a:r>
          </a:p>
          <a:p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Picture 1" descr="Minnesota Professional Educator Licensing and Standards Boar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08" b="7850"/>
          <a:stretch/>
        </p:blipFill>
        <p:spPr bwMode="auto">
          <a:xfrm>
            <a:off x="8778240" y="5852161"/>
            <a:ext cx="3257006" cy="888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0"/>
            <a:ext cx="12192000" cy="132430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324302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Renewing Tiers 3 and 4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198179"/>
            <a:ext cx="12192000" cy="12612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66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2005" y="1510483"/>
            <a:ext cx="9004738" cy="4845868"/>
          </a:xfrm>
          <a:ln w="38100">
            <a:solidFill>
              <a:schemeClr val="accent5">
                <a:lumMod val="75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Positive Behavior Intervention Strategies</a:t>
            </a:r>
          </a:p>
          <a:p>
            <a:pPr lvl="1"/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This includes Accommodations, Modifications and Adaptations of Curriculum, Materials and Instruction</a:t>
            </a:r>
          </a:p>
          <a:p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Key Warning Signs of Early-Onset Mental Illness </a:t>
            </a:r>
          </a:p>
          <a:p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Suicide Prevention</a:t>
            </a:r>
          </a:p>
          <a:p>
            <a:pPr lvl="1"/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Must be at least one hour of training</a:t>
            </a:r>
          </a:p>
          <a:p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Reading Preparation</a:t>
            </a:r>
          </a:p>
          <a:p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English Language Learners</a:t>
            </a:r>
          </a:p>
          <a:p>
            <a:pPr lvl="1"/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Summative Evaluation can be used to satisfy this requirement. Evaluation must explicitly talk about working with ELL 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students</a:t>
            </a:r>
          </a:p>
          <a:p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Cultural Competency Training </a:t>
            </a:r>
          </a:p>
          <a:p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sz="2200" dirty="0" smtClean="0">
                <a:solidFill>
                  <a:schemeClr val="accent5">
                    <a:lumMod val="50000"/>
                  </a:schemeClr>
                </a:solidFill>
              </a:rPr>
              <a:t>Related Service Educators are not required to do reading preparation </a:t>
            </a:r>
          </a:p>
          <a:p>
            <a:r>
              <a:rPr lang="en-US" sz="2200" dirty="0" smtClean="0">
                <a:solidFill>
                  <a:schemeClr val="accent5">
                    <a:lumMod val="50000"/>
                  </a:schemeClr>
                </a:solidFill>
              </a:rPr>
              <a:t>Mandatory components may be met for individuals who hold National Board Certification, Nationally Certified School Psychologists or Speech Language Pathologists with a Certificate of Clinical Competency 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12192000" cy="132430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324302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Mandatory Components 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198179"/>
            <a:ext cx="12192000" cy="12612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058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2005" y="1510483"/>
            <a:ext cx="9004738" cy="4845868"/>
          </a:xfrm>
          <a:ln w="38100">
            <a:solidFill>
              <a:schemeClr val="accent5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Cultural Competency Training </a:t>
            </a:r>
          </a:p>
          <a:p>
            <a:pPr marL="742950" lvl="1" indent="-285750"/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Training must address all components: racial, cultural, and socioeconomic groups; American Indian and Alaskan native students; religion; systemic racism; gender identity, including transgender students; sexual orientation; language diversity; and individuals with disabilities and mental health concerns. </a:t>
            </a:r>
          </a:p>
          <a:p>
            <a:pPr marL="742950" lvl="1" indent="-285750"/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Summative Evaluation can be used to satisfy this requirement. Evaluation must explicitly talk about meeting all components listed above. </a:t>
            </a:r>
          </a:p>
          <a:p>
            <a:pPr marL="742950" lvl="1" indent="-285750"/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Teachers must complete District Approved, PELSB Approved, or District Contracts with PELSB Trainer to meet the requirement</a:t>
            </a:r>
          </a:p>
          <a:p>
            <a:pPr lvl="1"/>
            <a:endParaRPr lang="en-US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12192000" cy="132430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324302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Mandatory Components 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198179"/>
            <a:ext cx="12192000" cy="12612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" name="Picture 1" descr="Minnesota Professional Educator Licensing and Standards Boar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08" b="7850"/>
          <a:stretch/>
        </p:blipFill>
        <p:spPr bwMode="auto">
          <a:xfrm>
            <a:off x="8778240" y="5852161"/>
            <a:ext cx="3257006" cy="888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295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2005" y="1510483"/>
            <a:ext cx="9004738" cy="4845868"/>
          </a:xfrm>
          <a:ln w="38100">
            <a:solidFill>
              <a:schemeClr val="accent5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Renewal Resources can be found on PELSB’s website</a:t>
            </a:r>
          </a:p>
          <a:p>
            <a:pPr lvl="1"/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mn.gov/</a:t>
            </a:r>
            <a:r>
              <a:rPr lang="en-US" sz="2000" dirty="0" err="1" smtClean="0">
                <a:solidFill>
                  <a:schemeClr val="accent5">
                    <a:lumMod val="50000"/>
                  </a:schemeClr>
                </a:solidFill>
              </a:rPr>
              <a:t>pelsb</a:t>
            </a:r>
            <a:endParaRPr lang="en-US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Click “Current Educators”, “Renew My License” </a:t>
            </a:r>
          </a:p>
          <a:p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Fact Sheets for each tier</a:t>
            </a:r>
          </a:p>
          <a:p>
            <a:pPr lvl="1"/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Provides a high level overview of renewal requirements</a:t>
            </a:r>
          </a:p>
          <a:p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Renewal Grids</a:t>
            </a:r>
          </a:p>
          <a:p>
            <a:pPr lvl="1"/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Highlights mandatory components for all licensure areas, including related service</a:t>
            </a:r>
          </a:p>
          <a:p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Out of State Renewals</a:t>
            </a:r>
          </a:p>
          <a:p>
            <a:pPr lvl="1"/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Information for individuals living and working outside of Minnesota</a:t>
            </a:r>
          </a:p>
          <a:p>
            <a:pPr lvl="1"/>
            <a:endParaRPr lang="en-US" sz="2000" dirty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endParaRPr lang="en-US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12192000" cy="132430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324302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Resources for Renewal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198179"/>
            <a:ext cx="12192000" cy="12612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" name="Picture 1" descr="Minnesota Professional Educator Licensing and Standards Boar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08" b="7850"/>
          <a:stretch/>
        </p:blipFill>
        <p:spPr bwMode="auto">
          <a:xfrm>
            <a:off x="8778240" y="5852161"/>
            <a:ext cx="3257006" cy="888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31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2698" y="1510482"/>
            <a:ext cx="9689040" cy="4661718"/>
          </a:xfrm>
          <a:ln w="38100">
            <a:solidFill>
              <a:schemeClr val="accent5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One School Year Extension</a:t>
            </a:r>
          </a:p>
          <a:p>
            <a:pPr lvl="1"/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Available once in a lifetime to individuals who have an expired Tier 3 or 4 license and have accepted a position</a:t>
            </a:r>
          </a:p>
          <a:p>
            <a:pPr lvl="1"/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School district must request extension</a:t>
            </a:r>
          </a:p>
          <a:p>
            <a:pPr lvl="1"/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Valid for the remainder of the school year</a:t>
            </a:r>
          </a:p>
          <a:p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Continuing Education Committees are unable to report clock hours for Tier 2 applicants. Clock hours are not required to renew the license.  </a:t>
            </a:r>
          </a:p>
          <a:p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Tiers 1 and 2 can be used through September 1 for summer school assignments.</a:t>
            </a:r>
          </a:p>
          <a:p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Individuals are able to renew their Tier 3 or 4 license up to one year early if they are applying to add an additional field to their license.</a:t>
            </a: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Picture 1" descr="Minnesota Professional Educator Licensing and Standards Boar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08" b="7850"/>
          <a:stretch/>
        </p:blipFill>
        <p:spPr bwMode="auto">
          <a:xfrm>
            <a:off x="8778240" y="5852161"/>
            <a:ext cx="3257006" cy="888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0"/>
            <a:ext cx="12192000" cy="132430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324302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Renewal Tips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198179"/>
            <a:ext cx="12192000" cy="12612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05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34F71AF9BC6384DA9DBF5EAADFAB2C0" ma:contentTypeVersion="9" ma:contentTypeDescription="Create a new document." ma:contentTypeScope="" ma:versionID="a5e06826a7d4176bf07704e6ac9faae7">
  <xsd:schema xmlns:xsd="http://www.w3.org/2001/XMLSchema" xmlns:xs="http://www.w3.org/2001/XMLSchema" xmlns:p="http://schemas.microsoft.com/office/2006/metadata/properties" xmlns:ns2="a1ee0003-2c7c-4f77-81ee-65c5d23af15b" xmlns:ns3="fd5ef069-d8f2-4718-a103-9b32371f2467" targetNamespace="http://schemas.microsoft.com/office/2006/metadata/properties" ma:root="true" ma:fieldsID="423ceb95b780fc511cee7ddd0e6f120e" ns2:_="" ns3:_="">
    <xsd:import namespace="a1ee0003-2c7c-4f77-81ee-65c5d23af15b"/>
    <xsd:import namespace="fd5ef069-d8f2-4718-a103-9b32371f246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ee0003-2c7c-4f77-81ee-65c5d23af15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5ef069-d8f2-4718-a103-9b32371f2467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75CAC16-94B9-46CB-8B9D-6BCF45E3F5C4}">
  <ds:schemaRefs>
    <ds:schemaRef ds:uri="a1ee0003-2c7c-4f77-81ee-65c5d23af15b"/>
    <ds:schemaRef ds:uri="http://purl.org/dc/elements/1.1/"/>
    <ds:schemaRef ds:uri="http://www.w3.org/XML/1998/namespace"/>
    <ds:schemaRef ds:uri="http://schemas.openxmlformats.org/package/2006/metadata/core-properties"/>
    <ds:schemaRef ds:uri="http://purl.org/dc/terms/"/>
    <ds:schemaRef ds:uri="fd5ef069-d8f2-4718-a103-9b32371f2467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8C46F6F-65A3-4394-A802-1CA83793D2A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F9A7EAC-2CDD-4A78-ABCF-3E4034D565B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1ee0003-2c7c-4f77-81ee-65c5d23af15b"/>
    <ds:schemaRef ds:uri="fd5ef069-d8f2-4718-a103-9b32371f246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7555</TotalTime>
  <Words>659</Words>
  <Application>Microsoft Office PowerPoint</Application>
  <PresentationFormat>Widescreen</PresentationFormat>
  <Paragraphs>77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Introduction and Updates</vt:lpstr>
      <vt:lpstr>Online System</vt:lpstr>
      <vt:lpstr>Tier 1: What it is.</vt:lpstr>
      <vt:lpstr>Renewing Tiers 3 and 4 </vt:lpstr>
      <vt:lpstr>Mandatory Components  </vt:lpstr>
      <vt:lpstr>Mandatory Components  </vt:lpstr>
      <vt:lpstr>Resources for Renewal</vt:lpstr>
      <vt:lpstr>Renewal Tips</vt:lpstr>
      <vt:lpstr>Questions and Answers</vt:lpstr>
    </vt:vector>
  </TitlesOfParts>
  <Company>Minnesota Department of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Liuzzi, Alex (PELSB)</dc:creator>
  <cp:lastModifiedBy>Ford, Sara [MN]</cp:lastModifiedBy>
  <cp:revision>132</cp:revision>
  <cp:lastPrinted>2018-09-28T15:58:47Z</cp:lastPrinted>
  <dcterms:created xsi:type="dcterms:W3CDTF">2018-06-01T12:19:48Z</dcterms:created>
  <dcterms:modified xsi:type="dcterms:W3CDTF">2020-07-15T14:47:06Z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0x010100834F71AF9BC6384DA9DBF5EAADFAB2C0</vt:lpwstr>
  </property>
</Properties>
</file>